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7"/>
    <p:sldId id="257" r:id="rId28"/>
  </p:sldIdLst>
  <p:sldSz cx="7772400" cy="10058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entury Gothic Paneuropean" charset="1" panose="020B0502020202020204"/>
      <p:regular r:id="rId10"/>
    </p:embeddedFont>
    <p:embeddedFont>
      <p:font typeface="Century Gothic Paneuropean Bold" charset="1" panose="020B0702020202020204"/>
      <p:regular r:id="rId11"/>
    </p:embeddedFont>
    <p:embeddedFont>
      <p:font typeface="Century Gothic Paneuropean Italics" charset="1" panose="020B0502020202090204"/>
      <p:regular r:id="rId12"/>
    </p:embeddedFont>
    <p:embeddedFont>
      <p:font typeface="Century Gothic Paneuropean Bold Italics" charset="1" panose="020B0702020202090204"/>
      <p:regular r:id="rId13"/>
    </p:embeddedFont>
    <p:embeddedFont>
      <p:font typeface="Century Gothic Paneuropean Light" charset="1" panose="020B0302020202020204"/>
      <p:regular r:id="rId14"/>
    </p:embeddedFont>
    <p:embeddedFont>
      <p:font typeface="Century Gothic Paneuropean Light Italics" charset="1" panose="020B0302020202090204"/>
      <p:regular r:id="rId15"/>
    </p:embeddedFont>
    <p:embeddedFont>
      <p:font typeface="Century Gothic Paneuropean Heavy" charset="1" panose="020B0A02020202020204"/>
      <p:regular r:id="rId16"/>
    </p:embeddedFont>
    <p:embeddedFont>
      <p:font typeface="Century Gothic Paneuropean Heavy Italics" charset="1" panose="020B0A02020202090204"/>
      <p:regular r:id="rId17"/>
    </p:embeddedFont>
    <p:embeddedFont>
      <p:font typeface="Times New Roman" charset="1" panose="02030502070405020303"/>
      <p:regular r:id="rId18"/>
    </p:embeddedFont>
    <p:embeddedFont>
      <p:font typeface="Times New Roman Bold" charset="1" panose="02030802070405020303"/>
      <p:regular r:id="rId19"/>
    </p:embeddedFont>
    <p:embeddedFont>
      <p:font typeface="Times New Roman Italics" charset="1" panose="02030502070405090303"/>
      <p:regular r:id="rId20"/>
    </p:embeddedFont>
    <p:embeddedFont>
      <p:font typeface="Times New Roman Bold Italics" charset="1" panose="02030802070405090303"/>
      <p:regular r:id="rId21"/>
    </p:embeddedFont>
    <p:embeddedFont>
      <p:font typeface="Times New Roman Medium" charset="1" panose="02030502070405020303"/>
      <p:regular r:id="rId22"/>
    </p:embeddedFont>
    <p:embeddedFont>
      <p:font typeface="Times New Roman Medium Italics" charset="1" panose="02030502070405090303"/>
      <p:regular r:id="rId23"/>
    </p:embeddedFont>
    <p:embeddedFont>
      <p:font typeface="Times New Roman Semi-Bold" charset="1" panose="02030702070405020303"/>
      <p:regular r:id="rId24"/>
    </p:embeddedFont>
    <p:embeddedFont>
      <p:font typeface="Times New Roman Semi-Bold Italics" charset="1" panose="02030702070405090303"/>
      <p:regular r:id="rId25"/>
    </p:embeddedFont>
    <p:embeddedFont>
      <p:font typeface="Times New Roman Ultra-Bold" charset="1" panose="020309020704050203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slides/slide1.xml" Type="http://schemas.openxmlformats.org/officeDocument/2006/relationships/slide"/><Relationship Id="rId28" Target="slides/slide2.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770114" cy="10058400"/>
          </a:xfrm>
          <a:custGeom>
            <a:avLst/>
            <a:gdLst/>
            <a:ahLst/>
            <a:cxnLst/>
            <a:rect r="r" b="b" t="t" l="l"/>
            <a:pathLst>
              <a:path h="10058400" w="7770114">
                <a:moveTo>
                  <a:pt x="0" y="0"/>
                </a:moveTo>
                <a:lnTo>
                  <a:pt x="7770114" y="0"/>
                </a:lnTo>
                <a:lnTo>
                  <a:pt x="7770114" y="10058400"/>
                </a:lnTo>
                <a:lnTo>
                  <a:pt x="0" y="10058400"/>
                </a:lnTo>
                <a:lnTo>
                  <a:pt x="0" y="0"/>
                </a:lnTo>
                <a:close/>
              </a:path>
            </a:pathLst>
          </a:custGeom>
          <a:blipFill>
            <a:blip r:embed="rId2"/>
            <a:stretch>
              <a:fillRect l="0" t="0" r="0" b="0"/>
            </a:stretch>
          </a:blipFill>
        </p:spPr>
      </p:sp>
      <p:sp>
        <p:nvSpPr>
          <p:cNvPr name="TextBox 3" id="3"/>
          <p:cNvSpPr txBox="true"/>
          <p:nvPr/>
        </p:nvSpPr>
        <p:spPr>
          <a:xfrm rot="0">
            <a:off x="2304506" y="2056739"/>
            <a:ext cx="4750323" cy="371918"/>
          </a:xfrm>
          <a:prstGeom prst="rect">
            <a:avLst/>
          </a:prstGeom>
        </p:spPr>
        <p:txBody>
          <a:bodyPr anchor="t" rtlCol="false" tIns="0" lIns="0" bIns="0" rIns="0">
            <a:spAutoFit/>
          </a:bodyPr>
          <a:lstStyle/>
          <a:p>
            <a:pPr algn="just">
              <a:lnSpc>
                <a:spcPts val="1550"/>
              </a:lnSpc>
              <a:spcBef>
                <a:spcPct val="0"/>
              </a:spcBef>
            </a:pPr>
            <a:r>
              <a:rPr lang="en-US" sz="1107">
                <a:solidFill>
                  <a:srgbClr val="473C3C"/>
                </a:solidFill>
                <a:latin typeface="Century Gothic Paneuropean"/>
              </a:rPr>
              <a:t>At Casa Malca, we adore pets, and we want your beloved furry companions to feel right at home. </a:t>
            </a:r>
          </a:p>
        </p:txBody>
      </p:sp>
      <p:sp>
        <p:nvSpPr>
          <p:cNvPr name="TextBox 4" id="4"/>
          <p:cNvSpPr txBox="true"/>
          <p:nvPr/>
        </p:nvSpPr>
        <p:spPr>
          <a:xfrm rot="0">
            <a:off x="2304506" y="2780169"/>
            <a:ext cx="1636506" cy="235704"/>
          </a:xfrm>
          <a:prstGeom prst="rect">
            <a:avLst/>
          </a:prstGeom>
        </p:spPr>
        <p:txBody>
          <a:bodyPr anchor="t" rtlCol="false" tIns="0" lIns="0" bIns="0" rIns="0">
            <a:spAutoFit/>
          </a:bodyPr>
          <a:lstStyle/>
          <a:p>
            <a:pPr algn="just">
              <a:lnSpc>
                <a:spcPts val="1943"/>
              </a:lnSpc>
              <a:spcBef>
                <a:spcPct val="0"/>
              </a:spcBef>
            </a:pPr>
            <a:r>
              <a:rPr lang="en-US" sz="1388">
                <a:solidFill>
                  <a:srgbClr val="473C3C"/>
                </a:solidFill>
                <a:latin typeface="Century Gothic Paneuropean Bold"/>
              </a:rPr>
              <a:t>1. *Limit and Size:* </a:t>
            </a:r>
          </a:p>
        </p:txBody>
      </p:sp>
      <p:sp>
        <p:nvSpPr>
          <p:cNvPr name="TextBox 5" id="5"/>
          <p:cNvSpPr txBox="true"/>
          <p:nvPr/>
        </p:nvSpPr>
        <p:spPr>
          <a:xfrm rot="0">
            <a:off x="2304506" y="3058385"/>
            <a:ext cx="4892174" cy="507656"/>
          </a:xfrm>
          <a:prstGeom prst="rect">
            <a:avLst/>
          </a:prstGeom>
        </p:spPr>
        <p:txBody>
          <a:bodyPr anchor="t" rtlCol="false" tIns="0" lIns="0" bIns="0" rIns="0">
            <a:spAutoFit/>
          </a:bodyPr>
          <a:lstStyle/>
          <a:p>
            <a:pPr>
              <a:lnSpc>
                <a:spcPts val="1399"/>
              </a:lnSpc>
            </a:pPr>
            <a:r>
              <a:rPr lang="en-US" sz="999">
                <a:solidFill>
                  <a:srgbClr val="473C3C"/>
                </a:solidFill>
                <a:latin typeface="Century Gothic Paneuropean"/>
              </a:rPr>
              <a:t>- Casa Malca accommodates 1 dog or 1 cat per room—either one, not both. </a:t>
            </a:r>
          </a:p>
          <a:p>
            <a:pPr>
              <a:lnSpc>
                <a:spcPts val="1399"/>
              </a:lnSpc>
              <a:spcBef>
                <a:spcPct val="0"/>
              </a:spcBef>
            </a:pPr>
            <a:r>
              <a:rPr lang="en-US" sz="999">
                <a:solidFill>
                  <a:srgbClr val="473C3C"/>
                </a:solidFill>
                <a:latin typeface="Century Gothic Paneuropean"/>
              </a:rPr>
              <a:t>- We welcome pets of small and medium breeds weighing less than 10 kg (20 lb.). </a:t>
            </a:r>
          </a:p>
        </p:txBody>
      </p:sp>
      <p:sp>
        <p:nvSpPr>
          <p:cNvPr name="TextBox 6" id="6"/>
          <p:cNvSpPr txBox="true"/>
          <p:nvPr/>
        </p:nvSpPr>
        <p:spPr>
          <a:xfrm rot="0">
            <a:off x="2304506" y="3708231"/>
            <a:ext cx="2332835" cy="235704"/>
          </a:xfrm>
          <a:prstGeom prst="rect">
            <a:avLst/>
          </a:prstGeom>
        </p:spPr>
        <p:txBody>
          <a:bodyPr anchor="t" rtlCol="false" tIns="0" lIns="0" bIns="0" rIns="0">
            <a:spAutoFit/>
          </a:bodyPr>
          <a:lstStyle/>
          <a:p>
            <a:pPr algn="just">
              <a:lnSpc>
                <a:spcPts val="1943"/>
              </a:lnSpc>
              <a:spcBef>
                <a:spcPct val="0"/>
              </a:spcBef>
            </a:pPr>
            <a:r>
              <a:rPr lang="en-US" sz="1388">
                <a:solidFill>
                  <a:srgbClr val="473C3C"/>
                </a:solidFill>
                <a:latin typeface="Century Gothic Paneuropean Bold"/>
              </a:rPr>
              <a:t>2. *Public Areas Etiquette:* </a:t>
            </a:r>
          </a:p>
        </p:txBody>
      </p:sp>
      <p:sp>
        <p:nvSpPr>
          <p:cNvPr name="TextBox 7" id="7"/>
          <p:cNvSpPr txBox="true"/>
          <p:nvPr/>
        </p:nvSpPr>
        <p:spPr>
          <a:xfrm rot="0">
            <a:off x="2304506" y="3986755"/>
            <a:ext cx="4750323" cy="507656"/>
          </a:xfrm>
          <a:prstGeom prst="rect">
            <a:avLst/>
          </a:prstGeom>
        </p:spPr>
        <p:txBody>
          <a:bodyPr anchor="t" rtlCol="false" tIns="0" lIns="0" bIns="0" rIns="0">
            <a:spAutoFit/>
          </a:bodyPr>
          <a:lstStyle/>
          <a:p>
            <a:pPr>
              <a:lnSpc>
                <a:spcPts val="1399"/>
              </a:lnSpc>
            </a:pPr>
            <a:r>
              <a:rPr lang="en-US" sz="999">
                <a:solidFill>
                  <a:srgbClr val="473C3C"/>
                </a:solidFill>
                <a:latin typeface="Century Gothic Paneuropean"/>
              </a:rPr>
              <a:t> - Pets must be on a leash at all times in public areas (anywhere outside your room). </a:t>
            </a:r>
          </a:p>
          <a:p>
            <a:pPr>
              <a:lnSpc>
                <a:spcPts val="1399"/>
              </a:lnSpc>
              <a:spcBef>
                <a:spcPct val="0"/>
              </a:spcBef>
            </a:pPr>
            <a:r>
              <a:rPr lang="en-US" sz="999">
                <a:solidFill>
                  <a:srgbClr val="473C3C"/>
                </a:solidFill>
                <a:latin typeface="Century Gothic Paneuropean"/>
              </a:rPr>
              <a:t> - Ensure you have the necessary poop bags for your pet's needs. </a:t>
            </a:r>
          </a:p>
        </p:txBody>
      </p:sp>
      <p:sp>
        <p:nvSpPr>
          <p:cNvPr name="TextBox 8" id="8"/>
          <p:cNvSpPr txBox="true"/>
          <p:nvPr/>
        </p:nvSpPr>
        <p:spPr>
          <a:xfrm rot="0">
            <a:off x="2304506" y="4660912"/>
            <a:ext cx="3051125" cy="235704"/>
          </a:xfrm>
          <a:prstGeom prst="rect">
            <a:avLst/>
          </a:prstGeom>
        </p:spPr>
        <p:txBody>
          <a:bodyPr anchor="t" rtlCol="false" tIns="0" lIns="0" bIns="0" rIns="0">
            <a:spAutoFit/>
          </a:bodyPr>
          <a:lstStyle/>
          <a:p>
            <a:pPr algn="just">
              <a:lnSpc>
                <a:spcPts val="1943"/>
              </a:lnSpc>
              <a:spcBef>
                <a:spcPct val="0"/>
              </a:spcBef>
            </a:pPr>
            <a:r>
              <a:rPr lang="en-US" sz="1388">
                <a:solidFill>
                  <a:srgbClr val="473C3C"/>
                </a:solidFill>
                <a:latin typeface="Century Gothic Paneuropean Bold"/>
              </a:rPr>
              <a:t>3. *Additional Cleaning Charge:* </a:t>
            </a:r>
          </a:p>
        </p:txBody>
      </p:sp>
      <p:sp>
        <p:nvSpPr>
          <p:cNvPr name="TextBox 9" id="9"/>
          <p:cNvSpPr txBox="true"/>
          <p:nvPr/>
        </p:nvSpPr>
        <p:spPr>
          <a:xfrm rot="0">
            <a:off x="2304506" y="4913264"/>
            <a:ext cx="4750323" cy="333150"/>
          </a:xfrm>
          <a:prstGeom prst="rect">
            <a:avLst/>
          </a:prstGeom>
        </p:spPr>
        <p:txBody>
          <a:bodyPr anchor="t" rtlCol="false" tIns="0" lIns="0" bIns="0" rIns="0">
            <a:spAutoFit/>
          </a:bodyPr>
          <a:lstStyle/>
          <a:p>
            <a:pPr>
              <a:lnSpc>
                <a:spcPts val="1399"/>
              </a:lnSpc>
              <a:spcBef>
                <a:spcPct val="0"/>
              </a:spcBef>
            </a:pPr>
            <a:r>
              <a:rPr lang="en-US" sz="999">
                <a:solidFill>
                  <a:srgbClr val="473C3C"/>
                </a:solidFill>
                <a:latin typeface="Century Gothic Paneuropean"/>
              </a:rPr>
              <a:t>- Guests with pets are responsible for an extra charge of $40 USD per pet, per night, covering the deep cleaning of the room. </a:t>
            </a:r>
          </a:p>
        </p:txBody>
      </p:sp>
      <p:sp>
        <p:nvSpPr>
          <p:cNvPr name="TextBox 10" id="10"/>
          <p:cNvSpPr txBox="true"/>
          <p:nvPr/>
        </p:nvSpPr>
        <p:spPr>
          <a:xfrm rot="0">
            <a:off x="2304506" y="5427222"/>
            <a:ext cx="3051125" cy="235704"/>
          </a:xfrm>
          <a:prstGeom prst="rect">
            <a:avLst/>
          </a:prstGeom>
        </p:spPr>
        <p:txBody>
          <a:bodyPr anchor="t" rtlCol="false" tIns="0" lIns="0" bIns="0" rIns="0">
            <a:spAutoFit/>
          </a:bodyPr>
          <a:lstStyle/>
          <a:p>
            <a:pPr algn="just">
              <a:lnSpc>
                <a:spcPts val="1943"/>
              </a:lnSpc>
              <a:spcBef>
                <a:spcPct val="0"/>
              </a:spcBef>
            </a:pPr>
            <a:r>
              <a:rPr lang="en-US" sz="1388">
                <a:solidFill>
                  <a:srgbClr val="473C3C"/>
                </a:solidFill>
                <a:latin typeface="Century Gothic Paneuropean Bold"/>
              </a:rPr>
              <a:t>4. *Restrictions:* </a:t>
            </a:r>
          </a:p>
        </p:txBody>
      </p:sp>
      <p:sp>
        <p:nvSpPr>
          <p:cNvPr name="TextBox 11" id="11"/>
          <p:cNvSpPr txBox="true"/>
          <p:nvPr/>
        </p:nvSpPr>
        <p:spPr>
          <a:xfrm rot="0">
            <a:off x="2304506" y="5653401"/>
            <a:ext cx="4319646" cy="682162"/>
          </a:xfrm>
          <a:prstGeom prst="rect">
            <a:avLst/>
          </a:prstGeom>
        </p:spPr>
        <p:txBody>
          <a:bodyPr anchor="t" rtlCol="false" tIns="0" lIns="0" bIns="0" rIns="0">
            <a:spAutoFit/>
          </a:bodyPr>
          <a:lstStyle/>
          <a:p>
            <a:pPr>
              <a:lnSpc>
                <a:spcPts val="1399"/>
              </a:lnSpc>
            </a:pPr>
            <a:r>
              <a:rPr lang="en-US" sz="999">
                <a:solidFill>
                  <a:srgbClr val="473C3C"/>
                </a:solidFill>
                <a:latin typeface="Century Gothic Paneuropean"/>
              </a:rPr>
              <a:t>  - Pets are not allowed in or around the pool area and SPA. </a:t>
            </a:r>
          </a:p>
          <a:p>
            <a:pPr>
              <a:lnSpc>
                <a:spcPts val="1399"/>
              </a:lnSpc>
            </a:pPr>
            <a:r>
              <a:rPr lang="en-US" sz="999">
                <a:solidFill>
                  <a:srgbClr val="473C3C"/>
                </a:solidFill>
                <a:latin typeface="Century Gothic Paneuropean"/>
              </a:rPr>
              <a:t>  - Please refrain from using hotel towels to dry your pet. </a:t>
            </a:r>
          </a:p>
          <a:p>
            <a:pPr>
              <a:lnSpc>
                <a:spcPts val="1399"/>
              </a:lnSpc>
            </a:pPr>
            <a:r>
              <a:rPr lang="en-US" sz="999">
                <a:solidFill>
                  <a:srgbClr val="473C3C"/>
                </a:solidFill>
                <a:latin typeface="Century Gothic Paneuropean"/>
              </a:rPr>
              <a:t>  - Do not use hotel plates, glasses/cups, and silverware for your pet. </a:t>
            </a:r>
          </a:p>
          <a:p>
            <a:pPr>
              <a:lnSpc>
                <a:spcPts val="1399"/>
              </a:lnSpc>
              <a:spcBef>
                <a:spcPct val="0"/>
              </a:spcBef>
            </a:pPr>
            <a:r>
              <a:rPr lang="en-US" sz="999">
                <a:solidFill>
                  <a:srgbClr val="473C3C"/>
                </a:solidFill>
                <a:latin typeface="Century Gothic Paneuropean"/>
              </a:rPr>
              <a:t>  - Pets are not allowed in the Jacuzzi (available in specific rooms). </a:t>
            </a:r>
          </a:p>
        </p:txBody>
      </p:sp>
      <p:sp>
        <p:nvSpPr>
          <p:cNvPr name="TextBox 12" id="12"/>
          <p:cNvSpPr txBox="true"/>
          <p:nvPr/>
        </p:nvSpPr>
        <p:spPr>
          <a:xfrm rot="0">
            <a:off x="2304506" y="6516371"/>
            <a:ext cx="2737461" cy="237913"/>
          </a:xfrm>
          <a:prstGeom prst="rect">
            <a:avLst/>
          </a:prstGeom>
        </p:spPr>
        <p:txBody>
          <a:bodyPr anchor="t" rtlCol="false" tIns="0" lIns="0" bIns="0" rIns="0">
            <a:spAutoFit/>
          </a:bodyPr>
          <a:lstStyle/>
          <a:p>
            <a:pPr algn="just">
              <a:lnSpc>
                <a:spcPts val="1923"/>
              </a:lnSpc>
              <a:spcBef>
                <a:spcPct val="0"/>
              </a:spcBef>
            </a:pPr>
            <a:r>
              <a:rPr lang="en-US" sz="1373">
                <a:solidFill>
                  <a:srgbClr val="473C3C"/>
                </a:solidFill>
                <a:latin typeface="Century Gothic Paneuropean Bold"/>
              </a:rPr>
              <a:t>5. *Safety Measures:* </a:t>
            </a:r>
          </a:p>
        </p:txBody>
      </p:sp>
      <p:sp>
        <p:nvSpPr>
          <p:cNvPr name="TextBox 13" id="13"/>
          <p:cNvSpPr txBox="true"/>
          <p:nvPr/>
        </p:nvSpPr>
        <p:spPr>
          <a:xfrm rot="0">
            <a:off x="2304506" y="6797106"/>
            <a:ext cx="4750323" cy="507625"/>
          </a:xfrm>
          <a:prstGeom prst="rect">
            <a:avLst/>
          </a:prstGeom>
        </p:spPr>
        <p:txBody>
          <a:bodyPr anchor="t" rtlCol="false" tIns="0" lIns="0" bIns="0" rIns="0">
            <a:spAutoFit/>
          </a:bodyPr>
          <a:lstStyle/>
          <a:p>
            <a:pPr>
              <a:lnSpc>
                <a:spcPts val="1397"/>
              </a:lnSpc>
            </a:pPr>
            <a:r>
              <a:rPr lang="en-US" sz="998">
                <a:solidFill>
                  <a:srgbClr val="473C3C"/>
                </a:solidFill>
                <a:latin typeface="Century Gothic Paneuropean"/>
              </a:rPr>
              <a:t>- Pets should not be left alone in rooms or public areas around the hotel. </a:t>
            </a:r>
          </a:p>
          <a:p>
            <a:pPr>
              <a:lnSpc>
                <a:spcPts val="1397"/>
              </a:lnSpc>
              <a:spcBef>
                <a:spcPct val="0"/>
              </a:spcBef>
            </a:pPr>
            <a:r>
              <a:rPr lang="en-US" sz="998">
                <a:solidFill>
                  <a:srgbClr val="473C3C"/>
                </a:solidFill>
                <a:latin typeface="Century Gothic Paneuropean"/>
              </a:rPr>
              <a:t>- Ensure your pet doesn't disturb other guests or compromise their peace and security. </a:t>
            </a:r>
          </a:p>
        </p:txBody>
      </p:sp>
      <p:sp>
        <p:nvSpPr>
          <p:cNvPr name="TextBox 14" id="14"/>
          <p:cNvSpPr txBox="true"/>
          <p:nvPr/>
        </p:nvSpPr>
        <p:spPr>
          <a:xfrm rot="0">
            <a:off x="2304506" y="7485539"/>
            <a:ext cx="2565423" cy="237913"/>
          </a:xfrm>
          <a:prstGeom prst="rect">
            <a:avLst/>
          </a:prstGeom>
        </p:spPr>
        <p:txBody>
          <a:bodyPr anchor="t" rtlCol="false" tIns="0" lIns="0" bIns="0" rIns="0">
            <a:spAutoFit/>
          </a:bodyPr>
          <a:lstStyle/>
          <a:p>
            <a:pPr algn="just">
              <a:lnSpc>
                <a:spcPts val="1923"/>
              </a:lnSpc>
              <a:spcBef>
                <a:spcPct val="0"/>
              </a:spcBef>
            </a:pPr>
            <a:r>
              <a:rPr lang="en-US" sz="1373">
                <a:solidFill>
                  <a:srgbClr val="473C3C"/>
                </a:solidFill>
                <a:latin typeface="Century Gothic Paneuropean Bold"/>
              </a:rPr>
              <a:t>6. *Liability Disclaimer:* </a:t>
            </a:r>
          </a:p>
        </p:txBody>
      </p:sp>
      <p:sp>
        <p:nvSpPr>
          <p:cNvPr name="TextBox 15" id="15"/>
          <p:cNvSpPr txBox="true"/>
          <p:nvPr/>
        </p:nvSpPr>
        <p:spPr>
          <a:xfrm rot="0">
            <a:off x="2304506" y="7766274"/>
            <a:ext cx="4750323" cy="158653"/>
          </a:xfrm>
          <a:prstGeom prst="rect">
            <a:avLst/>
          </a:prstGeom>
        </p:spPr>
        <p:txBody>
          <a:bodyPr anchor="t" rtlCol="false" tIns="0" lIns="0" bIns="0" rIns="0">
            <a:spAutoFit/>
          </a:bodyPr>
          <a:lstStyle/>
          <a:p>
            <a:pPr>
              <a:lnSpc>
                <a:spcPts val="1397"/>
              </a:lnSpc>
              <a:spcBef>
                <a:spcPct val="0"/>
              </a:spcBef>
            </a:pPr>
            <a:r>
              <a:rPr lang="en-US" sz="998">
                <a:solidFill>
                  <a:srgbClr val="473C3C"/>
                </a:solidFill>
                <a:latin typeface="Century Gothic Paneuropean"/>
              </a:rPr>
              <a:t>- The hotel is not responsible for any illness, loss, or death of any pet. </a:t>
            </a:r>
          </a:p>
        </p:txBody>
      </p:sp>
      <p:sp>
        <p:nvSpPr>
          <p:cNvPr name="TextBox 16" id="16"/>
          <p:cNvSpPr txBox="true"/>
          <p:nvPr/>
        </p:nvSpPr>
        <p:spPr>
          <a:xfrm rot="0">
            <a:off x="2304506" y="8105735"/>
            <a:ext cx="4065777" cy="237913"/>
          </a:xfrm>
          <a:prstGeom prst="rect">
            <a:avLst/>
          </a:prstGeom>
        </p:spPr>
        <p:txBody>
          <a:bodyPr anchor="t" rtlCol="false" tIns="0" lIns="0" bIns="0" rIns="0">
            <a:spAutoFit/>
          </a:bodyPr>
          <a:lstStyle/>
          <a:p>
            <a:pPr algn="just">
              <a:lnSpc>
                <a:spcPts val="1923"/>
              </a:lnSpc>
              <a:spcBef>
                <a:spcPct val="0"/>
              </a:spcBef>
            </a:pPr>
            <a:r>
              <a:rPr lang="en-US" sz="1373">
                <a:solidFill>
                  <a:srgbClr val="473C3C"/>
                </a:solidFill>
                <a:latin typeface="Century Gothic Paneuropean Bold"/>
              </a:rPr>
              <a:t>7. *Compliance and Consequences:* </a:t>
            </a:r>
          </a:p>
        </p:txBody>
      </p:sp>
      <p:sp>
        <p:nvSpPr>
          <p:cNvPr name="TextBox 17" id="17"/>
          <p:cNvSpPr txBox="true"/>
          <p:nvPr/>
        </p:nvSpPr>
        <p:spPr>
          <a:xfrm rot="0">
            <a:off x="2304506" y="8386469"/>
            <a:ext cx="4750323" cy="333139"/>
          </a:xfrm>
          <a:prstGeom prst="rect">
            <a:avLst/>
          </a:prstGeom>
        </p:spPr>
        <p:txBody>
          <a:bodyPr anchor="t" rtlCol="false" tIns="0" lIns="0" bIns="0" rIns="0">
            <a:spAutoFit/>
          </a:bodyPr>
          <a:lstStyle/>
          <a:p>
            <a:pPr>
              <a:lnSpc>
                <a:spcPts val="1397"/>
              </a:lnSpc>
              <a:spcBef>
                <a:spcPct val="0"/>
              </a:spcBef>
            </a:pPr>
            <a:r>
              <a:rPr lang="en-US" sz="998">
                <a:solidFill>
                  <a:srgbClr val="473C3C"/>
                </a:solidFill>
                <a:latin typeface="Century Gothic Paneuropean"/>
              </a:rPr>
              <a:t>- These rules promote harmonious coexistence. Management reserves the right to suspend services to pet owners in case of rule violations. </a:t>
            </a:r>
          </a:p>
        </p:txBody>
      </p:sp>
      <p:grpSp>
        <p:nvGrpSpPr>
          <p:cNvPr name="Group 18" id="18"/>
          <p:cNvGrpSpPr/>
          <p:nvPr/>
        </p:nvGrpSpPr>
        <p:grpSpPr>
          <a:xfrm rot="0">
            <a:off x="2304506" y="8894094"/>
            <a:ext cx="4750323" cy="759784"/>
            <a:chOff x="0" y="0"/>
            <a:chExt cx="6333764" cy="1013046"/>
          </a:xfrm>
        </p:grpSpPr>
        <p:sp>
          <p:nvSpPr>
            <p:cNvPr name="TextBox 19" id="19"/>
            <p:cNvSpPr txBox="true"/>
            <p:nvPr/>
          </p:nvSpPr>
          <p:spPr>
            <a:xfrm rot="0">
              <a:off x="0" y="-28575"/>
              <a:ext cx="4473771" cy="307693"/>
            </a:xfrm>
            <a:prstGeom prst="rect">
              <a:avLst/>
            </a:prstGeom>
          </p:spPr>
          <p:txBody>
            <a:bodyPr anchor="t" rtlCol="false" tIns="0" lIns="0" bIns="0" rIns="0">
              <a:spAutoFit/>
            </a:bodyPr>
            <a:lstStyle/>
            <a:p>
              <a:pPr algn="just">
                <a:lnSpc>
                  <a:spcPts val="1923"/>
                </a:lnSpc>
                <a:spcBef>
                  <a:spcPct val="0"/>
                </a:spcBef>
              </a:pPr>
              <a:r>
                <a:rPr lang="en-US" sz="1373">
                  <a:solidFill>
                    <a:srgbClr val="473C3C"/>
                  </a:solidFill>
                  <a:latin typeface="Century Gothic Paneuropean Bold"/>
                </a:rPr>
                <a:t>8. *Rule Modifications:* </a:t>
              </a:r>
            </a:p>
          </p:txBody>
        </p:sp>
        <p:sp>
          <p:nvSpPr>
            <p:cNvPr name="TextBox 20" id="20"/>
            <p:cNvSpPr txBox="true"/>
            <p:nvPr/>
          </p:nvSpPr>
          <p:spPr>
            <a:xfrm rot="0">
              <a:off x="0" y="339387"/>
              <a:ext cx="6333764" cy="673659"/>
            </a:xfrm>
            <a:prstGeom prst="rect">
              <a:avLst/>
            </a:prstGeom>
          </p:spPr>
          <p:txBody>
            <a:bodyPr anchor="t" rtlCol="false" tIns="0" lIns="0" bIns="0" rIns="0">
              <a:spAutoFit/>
            </a:bodyPr>
            <a:lstStyle/>
            <a:p>
              <a:pPr>
                <a:lnSpc>
                  <a:spcPts val="1397"/>
                </a:lnSpc>
                <a:spcBef>
                  <a:spcPct val="0"/>
                </a:spcBef>
              </a:pPr>
              <a:r>
                <a:rPr lang="en-US" sz="998">
                  <a:solidFill>
                    <a:srgbClr val="473C3C"/>
                  </a:solidFill>
                  <a:latin typeface="Century Gothic Paneuropean"/>
                </a:rPr>
                <a:t> - Casa Malca retains the right to modify these rules, admit, or request the removal of pet owners and their pets at any time, guided by Management's criteria and policies. Our top priority is the comfort of all our guests. </a:t>
              </a:r>
            </a:p>
          </p:txBody>
        </p:sp>
      </p:grpSp>
      <p:sp>
        <p:nvSpPr>
          <p:cNvPr name="TextBox 21" id="21"/>
          <p:cNvSpPr txBox="true"/>
          <p:nvPr/>
        </p:nvSpPr>
        <p:spPr>
          <a:xfrm rot="0">
            <a:off x="2213502" y="729615"/>
            <a:ext cx="4156780" cy="1181326"/>
          </a:xfrm>
          <a:prstGeom prst="rect">
            <a:avLst/>
          </a:prstGeom>
        </p:spPr>
        <p:txBody>
          <a:bodyPr anchor="t" rtlCol="false" tIns="0" lIns="0" bIns="0" rIns="0">
            <a:spAutoFit/>
          </a:bodyPr>
          <a:lstStyle/>
          <a:p>
            <a:pPr>
              <a:lnSpc>
                <a:spcPts val="4362"/>
              </a:lnSpc>
            </a:pPr>
            <a:r>
              <a:rPr lang="en-US" sz="3894" spc="93">
                <a:solidFill>
                  <a:srgbClr val="6E5E4F"/>
                </a:solidFill>
                <a:latin typeface="Times New Roman"/>
              </a:rPr>
              <a:t>PET-FRIENDLY GUIDELINES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770114" cy="10058400"/>
          </a:xfrm>
          <a:custGeom>
            <a:avLst/>
            <a:gdLst/>
            <a:ahLst/>
            <a:cxnLst/>
            <a:rect r="r" b="b" t="t" l="l"/>
            <a:pathLst>
              <a:path h="10058400" w="7770114">
                <a:moveTo>
                  <a:pt x="0" y="0"/>
                </a:moveTo>
                <a:lnTo>
                  <a:pt x="7770114" y="0"/>
                </a:lnTo>
                <a:lnTo>
                  <a:pt x="7770114" y="10058400"/>
                </a:lnTo>
                <a:lnTo>
                  <a:pt x="0" y="10058400"/>
                </a:lnTo>
                <a:lnTo>
                  <a:pt x="0" y="0"/>
                </a:lnTo>
                <a:close/>
              </a:path>
            </a:pathLst>
          </a:custGeom>
          <a:blipFill>
            <a:blip r:embed="rId2"/>
            <a:stretch>
              <a:fillRect l="0" t="0" r="0" b="0"/>
            </a:stretch>
          </a:blipFill>
        </p:spPr>
      </p:sp>
      <p:sp>
        <p:nvSpPr>
          <p:cNvPr name="TextBox 3" id="3"/>
          <p:cNvSpPr txBox="true"/>
          <p:nvPr/>
        </p:nvSpPr>
        <p:spPr>
          <a:xfrm rot="0">
            <a:off x="2213502" y="729615"/>
            <a:ext cx="4156780" cy="1181326"/>
          </a:xfrm>
          <a:prstGeom prst="rect">
            <a:avLst/>
          </a:prstGeom>
        </p:spPr>
        <p:txBody>
          <a:bodyPr anchor="t" rtlCol="false" tIns="0" lIns="0" bIns="0" rIns="0">
            <a:spAutoFit/>
          </a:bodyPr>
          <a:lstStyle/>
          <a:p>
            <a:pPr>
              <a:lnSpc>
                <a:spcPts val="4362"/>
              </a:lnSpc>
            </a:pPr>
            <a:r>
              <a:rPr lang="en-US" sz="3894" spc="93">
                <a:solidFill>
                  <a:srgbClr val="6E5E4F"/>
                </a:solidFill>
                <a:latin typeface="Times New Roman"/>
              </a:rPr>
              <a:t>NORMAS PARA MASCOTAS</a:t>
            </a:r>
          </a:p>
        </p:txBody>
      </p:sp>
      <p:grpSp>
        <p:nvGrpSpPr>
          <p:cNvPr name="Group 4" id="4"/>
          <p:cNvGrpSpPr/>
          <p:nvPr/>
        </p:nvGrpSpPr>
        <p:grpSpPr>
          <a:xfrm rot="0">
            <a:off x="2213502" y="2104041"/>
            <a:ext cx="5251861" cy="7578090"/>
            <a:chOff x="0" y="0"/>
            <a:chExt cx="7002481" cy="10104120"/>
          </a:xfrm>
        </p:grpSpPr>
        <p:sp>
          <p:nvSpPr>
            <p:cNvPr name="TextBox 5" id="5"/>
            <p:cNvSpPr txBox="true"/>
            <p:nvPr/>
          </p:nvSpPr>
          <p:spPr>
            <a:xfrm rot="0">
              <a:off x="0" y="-19050"/>
              <a:ext cx="6333764" cy="489541"/>
            </a:xfrm>
            <a:prstGeom prst="rect">
              <a:avLst/>
            </a:prstGeom>
          </p:spPr>
          <p:txBody>
            <a:bodyPr anchor="t" rtlCol="false" tIns="0" lIns="0" bIns="0" rIns="0">
              <a:spAutoFit/>
            </a:bodyPr>
            <a:lstStyle/>
            <a:p>
              <a:pPr algn="just">
                <a:lnSpc>
                  <a:spcPts val="1550"/>
                </a:lnSpc>
                <a:spcBef>
                  <a:spcPct val="0"/>
                </a:spcBef>
              </a:pPr>
              <a:r>
                <a:rPr lang="en-US" sz="1107">
                  <a:solidFill>
                    <a:srgbClr val="473C3C"/>
                  </a:solidFill>
                  <a:latin typeface="Century Gothic Paneuropean"/>
                </a:rPr>
                <a:t>En Casa Malca, nos encantan las mascotas y queremos que tu mejor amigo peludo se sienta tan bienvenido como en su propia casa. </a:t>
              </a:r>
            </a:p>
          </p:txBody>
        </p:sp>
        <p:sp>
          <p:nvSpPr>
            <p:cNvPr name="TextBox 6" id="6"/>
            <p:cNvSpPr txBox="true"/>
            <p:nvPr/>
          </p:nvSpPr>
          <p:spPr>
            <a:xfrm rot="0">
              <a:off x="0" y="948699"/>
              <a:ext cx="3420564" cy="304747"/>
            </a:xfrm>
            <a:prstGeom prst="rect">
              <a:avLst/>
            </a:prstGeom>
          </p:spPr>
          <p:txBody>
            <a:bodyPr anchor="t" rtlCol="false" tIns="0" lIns="0" bIns="0" rIns="0">
              <a:spAutoFit/>
            </a:bodyPr>
            <a:lstStyle/>
            <a:p>
              <a:pPr algn="just">
                <a:lnSpc>
                  <a:spcPts val="1943"/>
                </a:lnSpc>
                <a:spcBef>
                  <a:spcPct val="0"/>
                </a:spcBef>
              </a:pPr>
              <a:r>
                <a:rPr lang="en-US" sz="1388">
                  <a:solidFill>
                    <a:srgbClr val="473C3C"/>
                  </a:solidFill>
                  <a:latin typeface="Century Gothic Paneuropean Bold"/>
                </a:rPr>
                <a:t>1. *Cantidad y Tamaño:* </a:t>
              </a:r>
            </a:p>
          </p:txBody>
        </p:sp>
        <p:sp>
          <p:nvSpPr>
            <p:cNvPr name="TextBox 7" id="7"/>
            <p:cNvSpPr txBox="true"/>
            <p:nvPr/>
          </p:nvSpPr>
          <p:spPr>
            <a:xfrm rot="0">
              <a:off x="0" y="1313303"/>
              <a:ext cx="6522899" cy="906374"/>
            </a:xfrm>
            <a:prstGeom prst="rect">
              <a:avLst/>
            </a:prstGeom>
          </p:spPr>
          <p:txBody>
            <a:bodyPr anchor="t" rtlCol="false" tIns="0" lIns="0" bIns="0" rIns="0">
              <a:spAutoFit/>
            </a:bodyPr>
            <a:lstStyle/>
            <a:p>
              <a:pPr>
                <a:lnSpc>
                  <a:spcPts val="1399"/>
                </a:lnSpc>
              </a:pPr>
              <a:r>
                <a:rPr lang="en-US" sz="999">
                  <a:solidFill>
                    <a:srgbClr val="473C3C"/>
                  </a:solidFill>
                  <a:latin typeface="Century Gothic Paneuropean"/>
                </a:rPr>
                <a:t>- Se acepta un perro/gato por habitación. </a:t>
              </a:r>
            </a:p>
            <a:p>
              <a:pPr>
                <a:lnSpc>
                  <a:spcPts val="1399"/>
                </a:lnSpc>
              </a:pPr>
              <a:r>
                <a:rPr lang="en-US" sz="999">
                  <a:solidFill>
                    <a:srgbClr val="473C3C"/>
                  </a:solidFill>
                  <a:latin typeface="Century Gothic Paneuropean"/>
                </a:rPr>
                <a:t>- Se admiten mascotas de razas pequeñas a medianas con un peso máximo de 10 kg (20 lb.). </a:t>
              </a:r>
            </a:p>
            <a:p>
              <a:pPr>
                <a:lnSpc>
                  <a:spcPts val="1399"/>
                </a:lnSpc>
                <a:spcBef>
                  <a:spcPct val="0"/>
                </a:spcBef>
              </a:pPr>
            </a:p>
          </p:txBody>
        </p:sp>
        <p:sp>
          <p:nvSpPr>
            <p:cNvPr name="TextBox 8" id="8"/>
            <p:cNvSpPr txBox="true"/>
            <p:nvPr/>
          </p:nvSpPr>
          <p:spPr>
            <a:xfrm rot="0">
              <a:off x="0" y="2186114"/>
              <a:ext cx="3737560" cy="304747"/>
            </a:xfrm>
            <a:prstGeom prst="rect">
              <a:avLst/>
            </a:prstGeom>
          </p:spPr>
          <p:txBody>
            <a:bodyPr anchor="t" rtlCol="false" tIns="0" lIns="0" bIns="0" rIns="0">
              <a:spAutoFit/>
            </a:bodyPr>
            <a:lstStyle/>
            <a:p>
              <a:pPr algn="just">
                <a:lnSpc>
                  <a:spcPts val="1943"/>
                </a:lnSpc>
                <a:spcBef>
                  <a:spcPct val="0"/>
                </a:spcBef>
              </a:pPr>
              <a:r>
                <a:rPr lang="en-US" sz="1388">
                  <a:solidFill>
                    <a:srgbClr val="473C3C"/>
                  </a:solidFill>
                  <a:latin typeface="Century Gothic Paneuropean Bold"/>
                </a:rPr>
                <a:t>2. *Condiciones Generales:* </a:t>
              </a:r>
            </a:p>
          </p:txBody>
        </p:sp>
        <p:sp>
          <p:nvSpPr>
            <p:cNvPr name="TextBox 9" id="9"/>
            <p:cNvSpPr txBox="true"/>
            <p:nvPr/>
          </p:nvSpPr>
          <p:spPr>
            <a:xfrm rot="0">
              <a:off x="0" y="2551131"/>
              <a:ext cx="6333764" cy="441025"/>
            </a:xfrm>
            <a:prstGeom prst="rect">
              <a:avLst/>
            </a:prstGeom>
          </p:spPr>
          <p:txBody>
            <a:bodyPr anchor="t" rtlCol="false" tIns="0" lIns="0" bIns="0" rIns="0">
              <a:spAutoFit/>
            </a:bodyPr>
            <a:lstStyle/>
            <a:p>
              <a:pPr>
                <a:lnSpc>
                  <a:spcPts val="1399"/>
                </a:lnSpc>
              </a:pPr>
              <a:r>
                <a:rPr lang="en-US" sz="999">
                  <a:solidFill>
                    <a:srgbClr val="473C3C"/>
                  </a:solidFill>
                  <a:latin typeface="Century Gothic Paneuropean"/>
                </a:rPr>
                <a:t>- Uso obligatorio de correa en todas las áreas públicas. </a:t>
              </a:r>
            </a:p>
            <a:p>
              <a:pPr>
                <a:lnSpc>
                  <a:spcPts val="1399"/>
                </a:lnSpc>
                <a:spcBef>
                  <a:spcPct val="0"/>
                </a:spcBef>
              </a:pPr>
              <a:r>
                <a:rPr lang="en-US" sz="999">
                  <a:solidFill>
                    <a:srgbClr val="473C3C"/>
                  </a:solidFill>
                  <a:latin typeface="Century Gothic Paneuropean"/>
                </a:rPr>
                <a:t>- Los propietarios deben traer bolsas para las necesidades de sus mascotas. </a:t>
              </a:r>
            </a:p>
          </p:txBody>
        </p:sp>
        <p:sp>
          <p:nvSpPr>
            <p:cNvPr name="TextBox 10" id="10"/>
            <p:cNvSpPr txBox="true"/>
            <p:nvPr/>
          </p:nvSpPr>
          <p:spPr>
            <a:xfrm rot="0">
              <a:off x="0" y="3223459"/>
              <a:ext cx="4068167" cy="304747"/>
            </a:xfrm>
            <a:prstGeom prst="rect">
              <a:avLst/>
            </a:prstGeom>
          </p:spPr>
          <p:txBody>
            <a:bodyPr anchor="t" rtlCol="false" tIns="0" lIns="0" bIns="0" rIns="0">
              <a:spAutoFit/>
            </a:bodyPr>
            <a:lstStyle/>
            <a:p>
              <a:pPr algn="just">
                <a:lnSpc>
                  <a:spcPts val="1943"/>
                </a:lnSpc>
                <a:spcBef>
                  <a:spcPct val="0"/>
                </a:spcBef>
              </a:pPr>
              <a:r>
                <a:rPr lang="en-US" sz="1388">
                  <a:solidFill>
                    <a:srgbClr val="473C3C"/>
                  </a:solidFill>
                  <a:latin typeface="Century Gothic Paneuropean Bold"/>
                </a:rPr>
                <a:t>3. *Cargo Adicional:* </a:t>
              </a:r>
            </a:p>
          </p:txBody>
        </p:sp>
        <p:sp>
          <p:nvSpPr>
            <p:cNvPr name="TextBox 11" id="11"/>
            <p:cNvSpPr txBox="true"/>
            <p:nvPr/>
          </p:nvSpPr>
          <p:spPr>
            <a:xfrm rot="0">
              <a:off x="0" y="3553578"/>
              <a:ext cx="6333764" cy="673700"/>
            </a:xfrm>
            <a:prstGeom prst="rect">
              <a:avLst/>
            </a:prstGeom>
          </p:spPr>
          <p:txBody>
            <a:bodyPr anchor="t" rtlCol="false" tIns="0" lIns="0" bIns="0" rIns="0">
              <a:spAutoFit/>
            </a:bodyPr>
            <a:lstStyle/>
            <a:p>
              <a:pPr>
                <a:lnSpc>
                  <a:spcPts val="1399"/>
                </a:lnSpc>
                <a:spcBef>
                  <a:spcPct val="0"/>
                </a:spcBef>
              </a:pPr>
              <a:r>
                <a:rPr lang="en-US" sz="999">
                  <a:solidFill>
                    <a:srgbClr val="473C3C"/>
                  </a:solidFill>
                  <a:latin typeface="Century Gothic Paneuropean"/>
                </a:rPr>
                <a:t>- Los huéspedes con mascotas asumen la responsabilidad de un cargo extra de $40 USD por noche y mascota para la limpieza profunda de la habitación. </a:t>
              </a:r>
            </a:p>
          </p:txBody>
        </p:sp>
        <p:sp>
          <p:nvSpPr>
            <p:cNvPr name="TextBox 12" id="12"/>
            <p:cNvSpPr txBox="true"/>
            <p:nvPr/>
          </p:nvSpPr>
          <p:spPr>
            <a:xfrm rot="0">
              <a:off x="0" y="4361654"/>
              <a:ext cx="4068167" cy="304747"/>
            </a:xfrm>
            <a:prstGeom prst="rect">
              <a:avLst/>
            </a:prstGeom>
          </p:spPr>
          <p:txBody>
            <a:bodyPr anchor="t" rtlCol="false" tIns="0" lIns="0" bIns="0" rIns="0">
              <a:spAutoFit/>
            </a:bodyPr>
            <a:lstStyle/>
            <a:p>
              <a:pPr algn="just">
                <a:lnSpc>
                  <a:spcPts val="1943"/>
                </a:lnSpc>
                <a:spcBef>
                  <a:spcPct val="0"/>
                </a:spcBef>
              </a:pPr>
              <a:r>
                <a:rPr lang="en-US" sz="1388">
                  <a:solidFill>
                    <a:srgbClr val="473C3C"/>
                  </a:solidFill>
                  <a:latin typeface="Century Gothic Paneuropean Bold"/>
                </a:rPr>
                <a:t>4. *Restricciones:* </a:t>
              </a:r>
            </a:p>
          </p:txBody>
        </p:sp>
        <p:sp>
          <p:nvSpPr>
            <p:cNvPr name="TextBox 13" id="13"/>
            <p:cNvSpPr txBox="true"/>
            <p:nvPr/>
          </p:nvSpPr>
          <p:spPr>
            <a:xfrm rot="0">
              <a:off x="0" y="4656876"/>
              <a:ext cx="6522899" cy="1139049"/>
            </a:xfrm>
            <a:prstGeom prst="rect">
              <a:avLst/>
            </a:prstGeom>
          </p:spPr>
          <p:txBody>
            <a:bodyPr anchor="t" rtlCol="false" tIns="0" lIns="0" bIns="0" rIns="0">
              <a:spAutoFit/>
            </a:bodyPr>
            <a:lstStyle/>
            <a:p>
              <a:pPr>
                <a:lnSpc>
                  <a:spcPts val="1399"/>
                </a:lnSpc>
              </a:pPr>
              <a:r>
                <a:rPr lang="en-US" sz="999">
                  <a:solidFill>
                    <a:srgbClr val="473C3C"/>
                  </a:solidFill>
                  <a:latin typeface="Century Gothic Paneuropean"/>
                </a:rPr>
                <a:t>- No se permite la presencia de mascotas en el área de piscinas y SPA. </a:t>
              </a:r>
            </a:p>
            <a:p>
              <a:pPr>
                <a:lnSpc>
                  <a:spcPts val="1399"/>
                </a:lnSpc>
              </a:pPr>
              <a:r>
                <a:rPr lang="en-US" sz="999">
                  <a:solidFill>
                    <a:srgbClr val="473C3C"/>
                  </a:solidFill>
                  <a:latin typeface="Century Gothic Paneuropean"/>
                </a:rPr>
                <a:t>- No utilizar toallas del hotel para secar a las mascotas. </a:t>
              </a:r>
            </a:p>
            <a:p>
              <a:pPr>
                <a:lnSpc>
                  <a:spcPts val="1399"/>
                </a:lnSpc>
              </a:pPr>
              <a:r>
                <a:rPr lang="en-US" sz="999">
                  <a:solidFill>
                    <a:srgbClr val="473C3C"/>
                  </a:solidFill>
                  <a:latin typeface="Century Gothic Paneuropean"/>
                </a:rPr>
                <a:t>- Evitar el uso de platos, vasos y cubiertos del hotel para las mascotas. </a:t>
              </a:r>
            </a:p>
            <a:p>
              <a:pPr>
                <a:lnSpc>
                  <a:spcPts val="1399"/>
                </a:lnSpc>
                <a:spcBef>
                  <a:spcPct val="0"/>
                </a:spcBef>
              </a:pPr>
              <a:r>
                <a:rPr lang="en-US" sz="999">
                  <a:solidFill>
                    <a:srgbClr val="473C3C"/>
                  </a:solidFill>
                  <a:latin typeface="Century Gothic Paneuropean"/>
                </a:rPr>
                <a:t>  - No se permiten mascotas dentro del Jacuzzi (disponible en algunas habitaciones). </a:t>
              </a:r>
            </a:p>
          </p:txBody>
        </p:sp>
        <p:sp>
          <p:nvSpPr>
            <p:cNvPr name="TextBox 14" id="14"/>
            <p:cNvSpPr txBox="true"/>
            <p:nvPr/>
          </p:nvSpPr>
          <p:spPr>
            <a:xfrm rot="0">
              <a:off x="0" y="5930302"/>
              <a:ext cx="3649949" cy="307693"/>
            </a:xfrm>
            <a:prstGeom prst="rect">
              <a:avLst/>
            </a:prstGeom>
          </p:spPr>
          <p:txBody>
            <a:bodyPr anchor="t" rtlCol="false" tIns="0" lIns="0" bIns="0" rIns="0">
              <a:spAutoFit/>
            </a:bodyPr>
            <a:lstStyle/>
            <a:p>
              <a:pPr algn="just">
                <a:lnSpc>
                  <a:spcPts val="1923"/>
                </a:lnSpc>
                <a:spcBef>
                  <a:spcPct val="0"/>
                </a:spcBef>
              </a:pPr>
              <a:r>
                <a:rPr lang="en-US" sz="1373">
                  <a:solidFill>
                    <a:srgbClr val="473C3C"/>
                  </a:solidFill>
                  <a:latin typeface="Century Gothic Paneuropean Bold"/>
                </a:rPr>
                <a:t>5. *Responsabilidad:* </a:t>
              </a:r>
            </a:p>
          </p:txBody>
        </p:sp>
        <p:sp>
          <p:nvSpPr>
            <p:cNvPr name="TextBox 15" id="15"/>
            <p:cNvSpPr txBox="true"/>
            <p:nvPr/>
          </p:nvSpPr>
          <p:spPr>
            <a:xfrm rot="0">
              <a:off x="0" y="6298264"/>
              <a:ext cx="6333764" cy="673659"/>
            </a:xfrm>
            <a:prstGeom prst="rect">
              <a:avLst/>
            </a:prstGeom>
          </p:spPr>
          <p:txBody>
            <a:bodyPr anchor="t" rtlCol="false" tIns="0" lIns="0" bIns="0" rIns="0">
              <a:spAutoFit/>
            </a:bodyPr>
            <a:lstStyle/>
            <a:p>
              <a:pPr>
                <a:lnSpc>
                  <a:spcPts val="1397"/>
                </a:lnSpc>
              </a:pPr>
              <a:r>
                <a:rPr lang="en-US" sz="998">
                  <a:solidFill>
                    <a:srgbClr val="473C3C"/>
                  </a:solidFill>
                  <a:latin typeface="Century Gothic Paneuropean"/>
                </a:rPr>
                <a:t>- No dejar nunca a la mascota sola en la habitación o áreas comunes. </a:t>
              </a:r>
            </a:p>
            <a:p>
              <a:pPr>
                <a:lnSpc>
                  <a:spcPts val="1397"/>
                </a:lnSpc>
                <a:spcBef>
                  <a:spcPct val="0"/>
                </a:spcBef>
              </a:pPr>
              <a:r>
                <a:rPr lang="en-US" sz="998">
                  <a:solidFill>
                    <a:srgbClr val="473C3C"/>
                  </a:solidFill>
                  <a:latin typeface="Century Gothic Paneuropean"/>
                </a:rPr>
                <a:t>- Asegurarse de que la mascota no perturbe la tranquilidad y seguridad de otros huéspedes ni de otras mascotas. </a:t>
              </a:r>
            </a:p>
          </p:txBody>
        </p:sp>
        <p:sp>
          <p:nvSpPr>
            <p:cNvPr name="TextBox 16" id="16"/>
            <p:cNvSpPr txBox="true"/>
            <p:nvPr/>
          </p:nvSpPr>
          <p:spPr>
            <a:xfrm rot="0">
              <a:off x="0" y="7108448"/>
              <a:ext cx="4598780" cy="307693"/>
            </a:xfrm>
            <a:prstGeom prst="rect">
              <a:avLst/>
            </a:prstGeom>
          </p:spPr>
          <p:txBody>
            <a:bodyPr anchor="t" rtlCol="false" tIns="0" lIns="0" bIns="0" rIns="0">
              <a:spAutoFit/>
            </a:bodyPr>
            <a:lstStyle/>
            <a:p>
              <a:pPr algn="just">
                <a:lnSpc>
                  <a:spcPts val="1923"/>
                </a:lnSpc>
                <a:spcBef>
                  <a:spcPct val="0"/>
                </a:spcBef>
              </a:pPr>
              <a:r>
                <a:rPr lang="en-US" sz="1373">
                  <a:solidFill>
                    <a:srgbClr val="473C3C"/>
                  </a:solidFill>
                  <a:latin typeface="Century Gothic Paneuropean Bold"/>
                </a:rPr>
                <a:t>6. *Descargo de Responsabilidad:* </a:t>
              </a:r>
            </a:p>
          </p:txBody>
        </p:sp>
        <p:sp>
          <p:nvSpPr>
            <p:cNvPr name="TextBox 17" id="17"/>
            <p:cNvSpPr txBox="true"/>
            <p:nvPr/>
          </p:nvSpPr>
          <p:spPr>
            <a:xfrm rot="0">
              <a:off x="0" y="7476410"/>
              <a:ext cx="6726502" cy="441010"/>
            </a:xfrm>
            <a:prstGeom prst="rect">
              <a:avLst/>
            </a:prstGeom>
          </p:spPr>
          <p:txBody>
            <a:bodyPr anchor="t" rtlCol="false" tIns="0" lIns="0" bIns="0" rIns="0">
              <a:spAutoFit/>
            </a:bodyPr>
            <a:lstStyle/>
            <a:p>
              <a:pPr>
                <a:lnSpc>
                  <a:spcPts val="1397"/>
                </a:lnSpc>
                <a:spcBef>
                  <a:spcPct val="0"/>
                </a:spcBef>
              </a:pPr>
              <a:r>
                <a:rPr lang="en-US" sz="998">
                  <a:solidFill>
                    <a:srgbClr val="473C3C"/>
                  </a:solidFill>
                  <a:latin typeface="Century Gothic Paneuropean"/>
                </a:rPr>
                <a:t>- El hotel no se hace responsable por enfermedades, pérdidas o fallecimiento de mascotas. </a:t>
              </a:r>
            </a:p>
          </p:txBody>
        </p:sp>
        <p:sp>
          <p:nvSpPr>
            <p:cNvPr name="TextBox 18" id="18"/>
            <p:cNvSpPr txBox="true"/>
            <p:nvPr/>
          </p:nvSpPr>
          <p:spPr>
            <a:xfrm rot="0">
              <a:off x="0" y="8049453"/>
              <a:ext cx="5421036" cy="307693"/>
            </a:xfrm>
            <a:prstGeom prst="rect">
              <a:avLst/>
            </a:prstGeom>
          </p:spPr>
          <p:txBody>
            <a:bodyPr anchor="t" rtlCol="false" tIns="0" lIns="0" bIns="0" rIns="0">
              <a:spAutoFit/>
            </a:bodyPr>
            <a:lstStyle/>
            <a:p>
              <a:pPr algn="just">
                <a:lnSpc>
                  <a:spcPts val="1923"/>
                </a:lnSpc>
                <a:spcBef>
                  <a:spcPct val="0"/>
                </a:spcBef>
              </a:pPr>
              <a:r>
                <a:rPr lang="en-US" sz="1373">
                  <a:solidFill>
                    <a:srgbClr val="473C3C"/>
                  </a:solidFill>
                  <a:latin typeface="Century Gothic Paneuropean Bold"/>
                </a:rPr>
                <a:t>7. *Cumplimiento:* </a:t>
              </a:r>
            </a:p>
          </p:txBody>
        </p:sp>
        <p:sp>
          <p:nvSpPr>
            <p:cNvPr name="TextBox 19" id="19"/>
            <p:cNvSpPr txBox="true"/>
            <p:nvPr/>
          </p:nvSpPr>
          <p:spPr>
            <a:xfrm rot="0">
              <a:off x="0" y="8417415"/>
              <a:ext cx="7002481" cy="441010"/>
            </a:xfrm>
            <a:prstGeom prst="rect">
              <a:avLst/>
            </a:prstGeom>
          </p:spPr>
          <p:txBody>
            <a:bodyPr anchor="t" rtlCol="false" tIns="0" lIns="0" bIns="0" rIns="0">
              <a:spAutoFit/>
            </a:bodyPr>
            <a:lstStyle/>
            <a:p>
              <a:pPr>
                <a:lnSpc>
                  <a:spcPts val="1397"/>
                </a:lnSpc>
                <a:spcBef>
                  <a:spcPct val="0"/>
                </a:spcBef>
              </a:pPr>
              <a:r>
                <a:rPr lang="en-US" sz="998">
                  <a:solidFill>
                    <a:srgbClr val="473C3C"/>
                  </a:solidFill>
                  <a:latin typeface="Century Gothic Paneuropean"/>
                </a:rPr>
                <a:t>- Estas reglas garantizan una convivencia armoniosa. La administración se reserva el derecho de suspender el servicio a propietarios que no cumplan con estas normas. </a:t>
              </a:r>
            </a:p>
          </p:txBody>
        </p:sp>
        <p:sp>
          <p:nvSpPr>
            <p:cNvPr name="TextBox 20" id="20"/>
            <p:cNvSpPr txBox="true"/>
            <p:nvPr/>
          </p:nvSpPr>
          <p:spPr>
            <a:xfrm rot="0">
              <a:off x="0" y="9062499"/>
              <a:ext cx="4473771" cy="307693"/>
            </a:xfrm>
            <a:prstGeom prst="rect">
              <a:avLst/>
            </a:prstGeom>
          </p:spPr>
          <p:txBody>
            <a:bodyPr anchor="t" rtlCol="false" tIns="0" lIns="0" bIns="0" rIns="0">
              <a:spAutoFit/>
            </a:bodyPr>
            <a:lstStyle/>
            <a:p>
              <a:pPr algn="just">
                <a:lnSpc>
                  <a:spcPts val="1923"/>
                </a:lnSpc>
                <a:spcBef>
                  <a:spcPct val="0"/>
                </a:spcBef>
              </a:pPr>
              <a:r>
                <a:rPr lang="en-US" sz="1373">
                  <a:solidFill>
                    <a:srgbClr val="473C3C"/>
                  </a:solidFill>
                  <a:latin typeface="Century Gothic Paneuropean Bold"/>
                </a:rPr>
                <a:t>8. *Modificaciones:* </a:t>
              </a:r>
            </a:p>
          </p:txBody>
        </p:sp>
        <p:sp>
          <p:nvSpPr>
            <p:cNvPr name="TextBox 21" id="21"/>
            <p:cNvSpPr txBox="true"/>
            <p:nvPr/>
          </p:nvSpPr>
          <p:spPr>
            <a:xfrm rot="0">
              <a:off x="0" y="9430461"/>
              <a:ext cx="6333764" cy="673659"/>
            </a:xfrm>
            <a:prstGeom prst="rect">
              <a:avLst/>
            </a:prstGeom>
          </p:spPr>
          <p:txBody>
            <a:bodyPr anchor="t" rtlCol="false" tIns="0" lIns="0" bIns="0" rIns="0">
              <a:spAutoFit/>
            </a:bodyPr>
            <a:lstStyle/>
            <a:p>
              <a:pPr>
                <a:lnSpc>
                  <a:spcPts val="1397"/>
                </a:lnSpc>
                <a:spcBef>
                  <a:spcPct val="0"/>
                </a:spcBef>
              </a:pPr>
              <a:r>
                <a:rPr lang="en-US" sz="998">
                  <a:solidFill>
                    <a:srgbClr val="473C3C"/>
                  </a:solidFill>
                  <a:latin typeface="Century Gothic Paneuropean"/>
                </a:rPr>
                <a:t>  - Casa Malca se reserva el derecho de modificar estas normas en cualquier momento, basándose en el criterio de la administración y sus políticas, priorizando la comodidad y tranquilidad de todos los huéspedes.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DAF9pwBahc8</dc:identifier>
  <dcterms:modified xsi:type="dcterms:W3CDTF">2011-08-01T06:04:30Z</dcterms:modified>
  <cp:revision>1</cp:revision>
  <dc:title>PET FRIENDLY FINAL</dc:title>
</cp:coreProperties>
</file>